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slides/slide76.xml" ContentType="application/vnd.openxmlformats-officedocument.presentationml.slide+xml"/>
  <Override PartName="/ppt/slides/slide94.xml" ContentType="application/vnd.openxmlformats-officedocument.presentationml.slide+xml"/>
  <Override PartName="/ppt/slides/slide113.xml" ContentType="application/vnd.openxmlformats-officedocument.presentationml.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s/slide83.xml" ContentType="application/vnd.openxmlformats-officedocument.presentationml.slide+xml"/>
  <Override PartName="/ppt/slides/slide102.xml" ContentType="application/vnd.openxmlformats-officedocument.presentationml.slide+xml"/>
  <Override PartName="/ppt/slides/slide25.xml" ContentType="application/vnd.openxmlformats-officedocument.presentationml.slide+xml"/>
  <Override PartName="/ppt/slides/slide43.xml" ContentType="application/vnd.openxmlformats-officedocument.presentationml.slide+xml"/>
  <Override PartName="/ppt/slides/slide72.xml" ContentType="application/vnd.openxmlformats-officedocument.presentationml.slide+xml"/>
  <Override PartName="/ppt/slides/slide90.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s/slide79.xml" ContentType="application/vnd.openxmlformats-officedocument.presentationml.slide+xml"/>
  <Override PartName="/ppt/slides/slide99.xml" ContentType="application/vnd.openxmlformats-officedocument.presentationml.slide+xml"/>
  <Override PartName="/ppt/slides/slide109.xml" ContentType="application/vnd.openxmlformats-officedocument.presentationml.slide+xml"/>
  <Override PartName="/ppt/slides/slide7.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slides/slide68.xml" ContentType="application/vnd.openxmlformats-officedocument.presentationml.slide+xml"/>
  <Override PartName="/ppt/slides/slide77.xml" ContentType="application/vnd.openxmlformats-officedocument.presentationml.slide+xml"/>
  <Override PartName="/ppt/slides/slide88.xml" ContentType="application/vnd.openxmlformats-officedocument.presentationml.slide+xml"/>
  <Override PartName="/ppt/slides/slide97.xml" ContentType="application/vnd.openxmlformats-officedocument.presentationml.slide+xml"/>
  <Override PartName="/ppt/slides/slide107.xml" ContentType="application/vnd.openxmlformats-officedocument.presentationml.slide+xml"/>
  <Override PartName="/ppt/viewProps.xml" ContentType="application/vnd.openxmlformats-officedocument.presentationml.viewProp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s/slide66.xml" ContentType="application/vnd.openxmlformats-officedocument.presentationml.slide+xml"/>
  <Override PartName="/ppt/slides/slide75.xml" ContentType="application/vnd.openxmlformats-officedocument.presentationml.slide+xml"/>
  <Override PartName="/ppt/slides/slide86.xml" ContentType="application/vnd.openxmlformats-officedocument.presentationml.slide+xml"/>
  <Override PartName="/ppt/slides/slide95.xml" ContentType="application/vnd.openxmlformats-officedocument.presentationml.slide+xml"/>
  <Override PartName="/ppt/slides/slide103.xml" ContentType="application/vnd.openxmlformats-officedocument.presentationml.slide+xml"/>
  <Override PartName="/ppt/slides/slide105.xml" ContentType="application/vnd.openxmlformats-officedocument.presentationml.slide+xml"/>
  <Override PartName="/ppt/slides/slide114.xml" ContentType="application/vnd.openxmlformats-officedocument.presentationml.slide+xml"/>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slides/slide64.xml" ContentType="application/vnd.openxmlformats-officedocument.presentationml.slide+xml"/>
  <Override PartName="/ppt/slides/slide73.xml" ContentType="application/vnd.openxmlformats-officedocument.presentationml.slide+xml"/>
  <Override PartName="/ppt/slides/slide84.xml" ContentType="application/vnd.openxmlformats-officedocument.presentationml.slide+xml"/>
  <Override PartName="/ppt/slides/slide93.xml" ContentType="application/vnd.openxmlformats-officedocument.presentationml.slide+xml"/>
  <Override PartName="/ppt/slides/slide101.xml" ContentType="application/vnd.openxmlformats-officedocument.presentationml.slide+xml"/>
  <Override PartName="/ppt/slides/slide112.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Override PartName="/ppt/slides/slide71.xml" ContentType="application/vnd.openxmlformats-officedocument.presentationml.slide+xml"/>
  <Override PartName="/ppt/slides/slide80.xml" ContentType="application/vnd.openxmlformats-officedocument.presentationml.slide+xml"/>
  <Override PartName="/ppt/slides/slide82.xml" ContentType="application/vnd.openxmlformats-officedocument.presentationml.slide+xml"/>
  <Override PartName="/ppt/slides/slide91.xml" ContentType="application/vnd.openxmlformats-officedocument.presentationml.slide+xml"/>
  <Override PartName="/ppt/slides/slide110.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s/slide89.xml" ContentType="application/vnd.openxmlformats-officedocument.presentationml.slide+xml"/>
  <Override PartName="/ppt/slides/slide98.xml" ContentType="application/vnd.openxmlformats-officedocument.presentationml.slide+xml"/>
  <Override PartName="/ppt/slides/slide108.xml" ContentType="application/vnd.openxmlformats-officedocument.presentationml.slide+xml"/>
  <Override PartName="/ppt/slides/slide8.xml" ContentType="application/vnd.openxmlformats-officedocument.presentationml.slide+xml"/>
  <Override PartName="/ppt/slides/slide49.xml" ContentType="application/vnd.openxmlformats-officedocument.presentationml.slide+xml"/>
  <Override PartName="/ppt/slides/slide69.xml" ContentType="application/vnd.openxmlformats-officedocument.presentationml.slide+xml"/>
  <Override PartName="/ppt/slides/slide78.xml" ContentType="application/vnd.openxmlformats-officedocument.presentationml.slide+xml"/>
  <Override PartName="/ppt/slides/slide87.xml" ContentType="application/vnd.openxmlformats-officedocument.presentationml.slide+xml"/>
  <Override PartName="/ppt/slides/slide96.xml" ContentType="application/vnd.openxmlformats-officedocument.presentationml.slide+xml"/>
  <Override PartName="/ppt/slides/slide106.xml" ContentType="application/vnd.openxmlformats-officedocument.presentationml.slide+xml"/>
  <Override PartName="/ppt/slides/slide115.xml" ContentType="application/vnd.openxmlformats-officedocument.presentationml.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s/slide85.xml" ContentType="application/vnd.openxmlformats-officedocument.presentationml.slide+xml"/>
  <Override PartName="/ppt/slides/slide104.xml" ContentType="application/vnd.openxmlformats-officedocument.presentationml.slide+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s/slide74.xml" ContentType="application/vnd.openxmlformats-officedocument.presentationml.slide+xml"/>
  <Override PartName="/ppt/slides/slide92.xml" ContentType="application/vnd.openxmlformats-officedocument.presentationml.slide+xml"/>
  <Override PartName="/ppt/slides/slide111.xml" ContentType="application/vnd.openxmlformats-officedocument.presentationml.slid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slides/slide81.xml" ContentType="application/vnd.openxmlformats-officedocument.presentationml.slide+xml"/>
  <Override PartName="/ppt/slides/slide100.xml" ContentType="application/vnd.openxmlformats-officedocument.presentationml.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slides/slide70.xml" ContentType="application/vnd.openxmlformats-officedocument.presentationml.slide+xml"/>
  <Override PartName="/ppt/slides/slide12.xml" ContentType="application/vnd.openxmlformats-officedocument.presentationml.slide+xml"/>
  <Override PartName="/ppt/slides/slide30.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17"/>
  </p:notesMasterIdLst>
  <p:sldIdLst>
    <p:sldId id="256"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 id="282" r:id="rId27"/>
    <p:sldId id="283" r:id="rId28"/>
    <p:sldId id="284" r:id="rId29"/>
    <p:sldId id="285" r:id="rId30"/>
    <p:sldId id="286" r:id="rId31"/>
    <p:sldId id="287" r:id="rId32"/>
    <p:sldId id="288" r:id="rId33"/>
    <p:sldId id="289" r:id="rId34"/>
    <p:sldId id="290" r:id="rId35"/>
    <p:sldId id="291" r:id="rId36"/>
    <p:sldId id="292" r:id="rId37"/>
    <p:sldId id="370" r:id="rId38"/>
    <p:sldId id="293" r:id="rId39"/>
    <p:sldId id="294" r:id="rId40"/>
    <p:sldId id="295" r:id="rId41"/>
    <p:sldId id="296" r:id="rId42"/>
    <p:sldId id="297" r:id="rId43"/>
    <p:sldId id="298" r:id="rId44"/>
    <p:sldId id="299" r:id="rId45"/>
    <p:sldId id="300" r:id="rId46"/>
    <p:sldId id="301" r:id="rId47"/>
    <p:sldId id="302" r:id="rId48"/>
    <p:sldId id="303" r:id="rId49"/>
    <p:sldId id="371" r:id="rId50"/>
    <p:sldId id="304" r:id="rId51"/>
    <p:sldId id="305" r:id="rId52"/>
    <p:sldId id="306" r:id="rId53"/>
    <p:sldId id="307" r:id="rId54"/>
    <p:sldId id="308" r:id="rId55"/>
    <p:sldId id="309" r:id="rId56"/>
    <p:sldId id="310" r:id="rId57"/>
    <p:sldId id="311" r:id="rId58"/>
    <p:sldId id="312" r:id="rId59"/>
    <p:sldId id="313" r:id="rId60"/>
    <p:sldId id="314" r:id="rId61"/>
    <p:sldId id="315" r:id="rId62"/>
    <p:sldId id="316" r:id="rId63"/>
    <p:sldId id="317" r:id="rId64"/>
    <p:sldId id="318" r:id="rId65"/>
    <p:sldId id="319" r:id="rId66"/>
    <p:sldId id="320" r:id="rId67"/>
    <p:sldId id="321" r:id="rId68"/>
    <p:sldId id="322" r:id="rId69"/>
    <p:sldId id="323" r:id="rId70"/>
    <p:sldId id="324" r:id="rId71"/>
    <p:sldId id="325" r:id="rId72"/>
    <p:sldId id="326" r:id="rId73"/>
    <p:sldId id="327" r:id="rId74"/>
    <p:sldId id="328" r:id="rId75"/>
    <p:sldId id="329" r:id="rId76"/>
    <p:sldId id="330" r:id="rId77"/>
    <p:sldId id="331" r:id="rId78"/>
    <p:sldId id="332" r:id="rId79"/>
    <p:sldId id="333" r:id="rId80"/>
    <p:sldId id="334" r:id="rId81"/>
    <p:sldId id="335" r:id="rId82"/>
    <p:sldId id="336" r:id="rId83"/>
    <p:sldId id="337" r:id="rId84"/>
    <p:sldId id="338" r:id="rId85"/>
    <p:sldId id="339" r:id="rId86"/>
    <p:sldId id="340" r:id="rId87"/>
    <p:sldId id="341" r:id="rId88"/>
    <p:sldId id="342" r:id="rId89"/>
    <p:sldId id="343" r:id="rId90"/>
    <p:sldId id="344" r:id="rId91"/>
    <p:sldId id="345" r:id="rId92"/>
    <p:sldId id="346" r:id="rId93"/>
    <p:sldId id="347" r:id="rId94"/>
    <p:sldId id="348" r:id="rId95"/>
    <p:sldId id="349" r:id="rId96"/>
    <p:sldId id="350" r:id="rId97"/>
    <p:sldId id="351" r:id="rId98"/>
    <p:sldId id="352" r:id="rId99"/>
    <p:sldId id="353" r:id="rId100"/>
    <p:sldId id="354" r:id="rId101"/>
    <p:sldId id="355" r:id="rId102"/>
    <p:sldId id="356" r:id="rId103"/>
    <p:sldId id="357" r:id="rId104"/>
    <p:sldId id="358" r:id="rId105"/>
    <p:sldId id="359" r:id="rId106"/>
    <p:sldId id="360" r:id="rId107"/>
    <p:sldId id="361" r:id="rId108"/>
    <p:sldId id="362" r:id="rId109"/>
    <p:sldId id="363" r:id="rId110"/>
    <p:sldId id="364" r:id="rId111"/>
    <p:sldId id="365" r:id="rId112"/>
    <p:sldId id="366" r:id="rId113"/>
    <p:sldId id="367" r:id="rId114"/>
    <p:sldId id="368" r:id="rId115"/>
    <p:sldId id="369" r:id="rId1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105" d="100"/>
          <a:sy n="105" d="100"/>
        </p:scale>
        <p:origin x="-84" y="-114"/>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8028800" cy="780288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notesMaster" Target="notesMasters/notesMaster1.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slide" Target="slides/slide89.xml"/><Relationship Id="rId95" Type="http://schemas.openxmlformats.org/officeDocument/2006/relationships/slide" Target="slides/slide9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13" Type="http://schemas.openxmlformats.org/officeDocument/2006/relationships/slide" Target="slides/slide112.xml"/><Relationship Id="rId118"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slide" Target="slides/slide102.xml"/><Relationship Id="rId108" Type="http://schemas.openxmlformats.org/officeDocument/2006/relationships/slide" Target="slides/slide107.xml"/><Relationship Id="rId116" Type="http://schemas.openxmlformats.org/officeDocument/2006/relationships/slide" Target="slides/slide11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11" Type="http://schemas.openxmlformats.org/officeDocument/2006/relationships/slide" Target="slides/slide110.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14" Type="http://schemas.openxmlformats.org/officeDocument/2006/relationships/slide" Target="slides/slide113.xml"/><Relationship Id="rId119" Type="http://schemas.openxmlformats.org/officeDocument/2006/relationships/viewProps" Target="viewProp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theme" Target="theme/theme1.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DABC6A5-B651-4405-BBD4-29BC2A35FC8E}" type="datetimeFigureOut">
              <a:rPr lang="en-US" smtClean="0"/>
              <a:pPr/>
              <a:t>11/17/2014</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62A6C89-5AF6-45CF-9DC5-8C0BFAF89F6B}" type="slidenum">
              <a:rPr lang="en-US" smtClean="0"/>
              <a:pPr/>
              <a:t>‹#›</a:t>
            </a:fld>
            <a:endParaRPr lang="en-US"/>
          </a:p>
        </p:txBody>
      </p:sp>
    </p:spTree>
    <p:extLst>
      <p:ext uri="{BB962C8B-B14F-4D97-AF65-F5344CB8AC3E}">
        <p14:creationId xmlns="" xmlns:p14="http://schemas.microsoft.com/office/powerpoint/2010/main" val="22693814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62A6C89-5AF6-45CF-9DC5-8C0BFAF89F6B}" type="slidenum">
              <a:rPr lang="en-US" smtClean="0"/>
              <a:pPr/>
              <a:t>1</a:t>
            </a:fld>
            <a:endParaRPr lang="en-US"/>
          </a:p>
        </p:txBody>
      </p:sp>
    </p:spTree>
    <p:extLst>
      <p:ext uri="{BB962C8B-B14F-4D97-AF65-F5344CB8AC3E}">
        <p14:creationId xmlns="" xmlns:p14="http://schemas.microsoft.com/office/powerpoint/2010/main" val="351087894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476655" y="428017"/>
            <a:ext cx="8229600" cy="5749047"/>
          </a:xfrm>
          <a:prstGeom prst="rect">
            <a:avLst/>
          </a:prstGeom>
        </p:spPr>
        <p:txBody>
          <a:bodyPr>
            <a:normAutofit/>
          </a:bodyPr>
          <a:lstStyle>
            <a:lvl1pPr marL="0" indent="0" algn="l">
              <a:lnSpc>
                <a:spcPct val="150000"/>
              </a:lnSpc>
              <a:buNone/>
              <a:defRPr sz="4400">
                <a:latin typeface="Comic Sans MS" panose="030F0702030302020204" pitchFamily="66"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endParaRPr lang="en-US" dirty="0"/>
          </a:p>
        </p:txBody>
      </p:sp>
      <p:sp>
        <p:nvSpPr>
          <p:cNvPr id="4" name="Date Placeholder 3"/>
          <p:cNvSpPr>
            <a:spLocks noGrp="1"/>
          </p:cNvSpPr>
          <p:nvPr>
            <p:ph type="dt" sz="half" idx="10"/>
          </p:nvPr>
        </p:nvSpPr>
        <p:spPr/>
        <p:txBody>
          <a:bodyPr/>
          <a:lstStyle>
            <a:lvl1pPr>
              <a:defRPr>
                <a:solidFill>
                  <a:schemeClr val="tx1"/>
                </a:solidFill>
              </a:defRPr>
            </a:lvl1pPr>
          </a:lstStyle>
          <a:p>
            <a:r>
              <a:rPr lang="en-US" smtClean="0"/>
              <a:t>October 2014</a:t>
            </a:r>
            <a:endParaRPr lang="en-US" dirty="0"/>
          </a:p>
        </p:txBody>
      </p:sp>
      <p:sp>
        <p:nvSpPr>
          <p:cNvPr id="5" name="Footer Placeholder 4"/>
          <p:cNvSpPr>
            <a:spLocks noGrp="1"/>
          </p:cNvSpPr>
          <p:nvPr>
            <p:ph type="ftr" sz="quarter" idx="11"/>
          </p:nvPr>
        </p:nvSpPr>
        <p:spPr>
          <a:xfrm>
            <a:off x="2999767" y="6356351"/>
            <a:ext cx="3086100" cy="365125"/>
          </a:xfrm>
        </p:spPr>
        <p:txBody>
          <a:bodyPr/>
          <a:lstStyle>
            <a:lvl1pPr>
              <a:defRPr>
                <a:solidFill>
                  <a:schemeClr val="tx1"/>
                </a:solidFill>
              </a:defRPr>
            </a:lvl1pPr>
          </a:lstStyle>
          <a:p>
            <a:r>
              <a:rPr lang="en-US" smtClean="0"/>
              <a:t>UNITED STATES HISTORY SINCE 1877</a:t>
            </a:r>
            <a:endParaRPr lang="en-US" dirty="0"/>
          </a:p>
        </p:txBody>
      </p:sp>
    </p:spTree>
    <p:extLst>
      <p:ext uri="{BB962C8B-B14F-4D97-AF65-F5344CB8AC3E}">
        <p14:creationId xmlns="" xmlns:p14="http://schemas.microsoft.com/office/powerpoint/2010/main" val="3971777256"/>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ontent Standar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476655" y="428017"/>
            <a:ext cx="8229600" cy="5749047"/>
          </a:xfrm>
          <a:prstGeom prst="rect">
            <a:avLst/>
          </a:prstGeom>
        </p:spPr>
        <p:txBody>
          <a:bodyPr>
            <a:normAutofit/>
          </a:bodyPr>
          <a:lstStyle>
            <a:lvl1pPr marL="0" indent="0" algn="l">
              <a:lnSpc>
                <a:spcPct val="150000"/>
              </a:lnSpc>
              <a:buNone/>
              <a:defRPr sz="4400">
                <a:latin typeface="Comic Sans MS" panose="030F0702030302020204" pitchFamily="66"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endParaRPr lang="en-US" dirty="0"/>
          </a:p>
        </p:txBody>
      </p:sp>
      <p:sp>
        <p:nvSpPr>
          <p:cNvPr id="4" name="Date Placeholder 3"/>
          <p:cNvSpPr>
            <a:spLocks noGrp="1"/>
          </p:cNvSpPr>
          <p:nvPr>
            <p:ph type="dt" sz="half" idx="10"/>
          </p:nvPr>
        </p:nvSpPr>
        <p:spPr/>
        <p:txBody>
          <a:bodyPr/>
          <a:lstStyle>
            <a:lvl1pPr>
              <a:defRPr>
                <a:solidFill>
                  <a:schemeClr val="tx1"/>
                </a:solidFill>
              </a:defRPr>
            </a:lvl1pPr>
          </a:lstStyle>
          <a:p>
            <a:r>
              <a:rPr lang="en-US" smtClean="0"/>
              <a:t>October 2014</a:t>
            </a:r>
            <a:endParaRPr lang="en-US" dirty="0"/>
          </a:p>
        </p:txBody>
      </p:sp>
      <p:sp>
        <p:nvSpPr>
          <p:cNvPr id="5" name="Footer Placeholder 4"/>
          <p:cNvSpPr>
            <a:spLocks noGrp="1"/>
          </p:cNvSpPr>
          <p:nvPr>
            <p:ph type="ftr" sz="quarter" idx="11"/>
          </p:nvPr>
        </p:nvSpPr>
        <p:spPr>
          <a:xfrm>
            <a:off x="2999767" y="6356351"/>
            <a:ext cx="3086100" cy="365125"/>
          </a:xfrm>
        </p:spPr>
        <p:txBody>
          <a:bodyPr/>
          <a:lstStyle>
            <a:lvl1pPr>
              <a:defRPr>
                <a:solidFill>
                  <a:schemeClr val="tx1"/>
                </a:solidFill>
              </a:defRPr>
            </a:lvl1pPr>
          </a:lstStyle>
          <a:p>
            <a:r>
              <a:rPr lang="en-US" smtClean="0"/>
              <a:t>UNITED STATES HISTORY SINCE 1877</a:t>
            </a:r>
            <a:endParaRPr lang="en-US" dirty="0"/>
          </a:p>
        </p:txBody>
      </p:sp>
    </p:spTree>
    <p:extLst>
      <p:ext uri="{BB962C8B-B14F-4D97-AF65-F5344CB8AC3E}">
        <p14:creationId xmlns="" xmlns:p14="http://schemas.microsoft.com/office/powerpoint/2010/main" val="16298835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rocess Skill">
    <p:spTree>
      <p:nvGrpSpPr>
        <p:cNvPr id="1" name=""/>
        <p:cNvGrpSpPr/>
        <p:nvPr/>
      </p:nvGrpSpPr>
      <p:grpSpPr>
        <a:xfrm>
          <a:off x="0" y="0"/>
          <a:ext cx="0" cy="0"/>
          <a:chOff x="0" y="0"/>
          <a:chExt cx="0" cy="0"/>
        </a:xfrm>
      </p:grpSpPr>
      <p:sp>
        <p:nvSpPr>
          <p:cNvPr id="3" name="Subtitle 2"/>
          <p:cNvSpPr>
            <a:spLocks noGrp="1"/>
          </p:cNvSpPr>
          <p:nvPr>
            <p:ph type="subTitle" idx="1"/>
          </p:nvPr>
        </p:nvSpPr>
        <p:spPr>
          <a:xfrm>
            <a:off x="476655" y="428017"/>
            <a:ext cx="8229600" cy="5749047"/>
          </a:xfrm>
          <a:prstGeom prst="rect">
            <a:avLst/>
          </a:prstGeom>
        </p:spPr>
        <p:txBody>
          <a:bodyPr>
            <a:normAutofit/>
          </a:bodyPr>
          <a:lstStyle>
            <a:lvl1pPr marL="0" indent="0" algn="l">
              <a:lnSpc>
                <a:spcPct val="150000"/>
              </a:lnSpc>
              <a:buNone/>
              <a:defRPr sz="4400">
                <a:latin typeface="Comic Sans MS" panose="030F0702030302020204" pitchFamily="66"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endParaRPr lang="en-US" dirty="0"/>
          </a:p>
        </p:txBody>
      </p:sp>
      <p:sp>
        <p:nvSpPr>
          <p:cNvPr id="4" name="Date Placeholder 3"/>
          <p:cNvSpPr>
            <a:spLocks noGrp="1"/>
          </p:cNvSpPr>
          <p:nvPr>
            <p:ph type="dt" sz="half" idx="10"/>
          </p:nvPr>
        </p:nvSpPr>
        <p:spPr/>
        <p:txBody>
          <a:bodyPr/>
          <a:lstStyle>
            <a:lvl1pPr>
              <a:defRPr>
                <a:solidFill>
                  <a:schemeClr val="tx1"/>
                </a:solidFill>
              </a:defRPr>
            </a:lvl1pPr>
          </a:lstStyle>
          <a:p>
            <a:r>
              <a:rPr lang="en-US" smtClean="0"/>
              <a:t>October 2014</a:t>
            </a:r>
            <a:endParaRPr lang="en-US" dirty="0"/>
          </a:p>
        </p:txBody>
      </p:sp>
      <p:sp>
        <p:nvSpPr>
          <p:cNvPr id="5" name="Footer Placeholder 4"/>
          <p:cNvSpPr>
            <a:spLocks noGrp="1"/>
          </p:cNvSpPr>
          <p:nvPr>
            <p:ph type="ftr" sz="quarter" idx="11"/>
          </p:nvPr>
        </p:nvSpPr>
        <p:spPr>
          <a:xfrm>
            <a:off x="2999767" y="6356351"/>
            <a:ext cx="3086100" cy="365125"/>
          </a:xfrm>
        </p:spPr>
        <p:txBody>
          <a:bodyPr/>
          <a:lstStyle>
            <a:lvl1pPr>
              <a:defRPr>
                <a:solidFill>
                  <a:schemeClr val="tx1"/>
                </a:solidFill>
              </a:defRPr>
            </a:lvl1pPr>
          </a:lstStyle>
          <a:p>
            <a:r>
              <a:rPr lang="en-US" smtClean="0"/>
              <a:t>UNITED STATES HISTORY SINCE 1877</a:t>
            </a:r>
            <a:endParaRPr lang="en-US" dirty="0"/>
          </a:p>
        </p:txBody>
      </p:sp>
      <p:sp>
        <p:nvSpPr>
          <p:cNvPr id="6" name="Date Placeholder 3"/>
          <p:cNvSpPr txBox="1">
            <a:spLocks/>
          </p:cNvSpPr>
          <p:nvPr userDrawn="1"/>
        </p:nvSpPr>
        <p:spPr>
          <a:xfrm>
            <a:off x="6648855" y="6356351"/>
            <a:ext cx="2057400" cy="365125"/>
          </a:xfrm>
          <a:prstGeom prst="rect">
            <a:avLst/>
          </a:prstGeom>
        </p:spPr>
        <p:txBody>
          <a:bodyPr vert="horz" lIns="91440" tIns="45720" rIns="91440" bIns="45720" rtlCol="0" anchor="ctr"/>
          <a:lstStyle>
            <a:defPPr>
              <a:defRPr lang="en-US"/>
            </a:defPPr>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dirty="0" smtClean="0"/>
              <a:t>Process Skill</a:t>
            </a:r>
            <a:endParaRPr lang="en-US" dirty="0"/>
          </a:p>
        </p:txBody>
      </p:sp>
    </p:spTree>
    <p:extLst>
      <p:ext uri="{BB962C8B-B14F-4D97-AF65-F5344CB8AC3E}">
        <p14:creationId xmlns="" xmlns:p14="http://schemas.microsoft.com/office/powerpoint/2010/main" val="1459054814"/>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smtClean="0"/>
              <a:t>October 2014</a:t>
            </a:r>
            <a:endParaRPr lang="en-US" dirty="0"/>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UNITED STATES HISTORY SINCE 1877</a:t>
            </a:r>
            <a:endParaRPr lang="en-US" dirty="0"/>
          </a:p>
        </p:txBody>
      </p:sp>
      <p:sp>
        <p:nvSpPr>
          <p:cNvPr id="7" name="Subtitle 2"/>
          <p:cNvSpPr txBox="1">
            <a:spLocks/>
          </p:cNvSpPr>
          <p:nvPr userDrawn="1"/>
        </p:nvSpPr>
        <p:spPr>
          <a:xfrm>
            <a:off x="476655" y="428017"/>
            <a:ext cx="8229600" cy="5749047"/>
          </a:xfrm>
          <a:prstGeom prst="rect">
            <a:avLst/>
          </a:prstGeom>
        </p:spPr>
        <p:txBody>
          <a:bodyPr>
            <a:normAutofit/>
          </a:bodyPr>
          <a:lstStyle>
            <a:lvl1pPr marL="0" indent="0" algn="l" defTabSz="914400" rtl="0" eaLnBrk="1" latinLnBrk="0" hangingPunct="1">
              <a:lnSpc>
                <a:spcPct val="90000"/>
              </a:lnSpc>
              <a:spcBef>
                <a:spcPts val="1000"/>
              </a:spcBef>
              <a:buFont typeface="Arial" panose="020B0604020202020204" pitchFamily="34" charset="0"/>
              <a:buNone/>
              <a:defRPr sz="3600" kern="1200">
                <a:solidFill>
                  <a:schemeClr val="tx1"/>
                </a:solidFill>
                <a:latin typeface="Comic Sans MS" panose="030F0702030302020204" pitchFamily="66" charset="0"/>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endParaRPr lang="en-US" dirty="0"/>
          </a:p>
        </p:txBody>
      </p:sp>
    </p:spTree>
    <p:extLst>
      <p:ext uri="{BB962C8B-B14F-4D97-AF65-F5344CB8AC3E}">
        <p14:creationId xmlns="" xmlns:p14="http://schemas.microsoft.com/office/powerpoint/2010/main" val="148053184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Lst>
  <p:timing>
    <p:tnLst>
      <p:par>
        <p:cTn id="1" dur="indefinite" restart="never" nodeType="tmRoot"/>
      </p:par>
    </p:tnLst>
  </p:timing>
  <p:hf sldNum="0"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0" indent="0" algn="l" defTabSz="914400" rtl="0" eaLnBrk="1" latinLnBrk="0" hangingPunct="1">
        <a:lnSpc>
          <a:spcPct val="90000"/>
        </a:lnSpc>
        <a:spcBef>
          <a:spcPts val="1000"/>
        </a:spcBef>
        <a:buFont typeface="Arial" panose="020B0604020202020204" pitchFamily="34" charset="0"/>
        <a:buNone/>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77500" lnSpcReduction="20000"/>
          </a:bodyPr>
          <a:lstStyle/>
          <a:p>
            <a:r>
              <a:rPr lang="en-US" dirty="0" smtClean="0"/>
              <a:t>analyze and evaluate the text, intent, meaning, and importance of the Declaration of Independence and the U.S. Constitution, including the Bill of Rights, and identify the full text of the first three paragraphs of the Declaration of Independence.[USH.1A]</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UNITED STATES HISTORY SINCE 1877</a:t>
            </a:r>
            <a:endParaRPr lang="en-US" dirty="0"/>
          </a:p>
        </p:txBody>
      </p:sp>
    </p:spTree>
    <p:extLst>
      <p:ext uri="{BB962C8B-B14F-4D97-AF65-F5344CB8AC3E}">
        <p14:creationId xmlns="" xmlns:p14="http://schemas.microsoft.com/office/powerpoint/2010/main" val="189195043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lnSpcReduction="10000"/>
          </a:bodyPr>
          <a:lstStyle/>
          <a:p>
            <a:r>
              <a:rPr lang="en-US" dirty="0" smtClean="0"/>
              <a:t>analyze social issues affecting women, minorities, children, immigrants, urbanization, the Social Gospel, and philanthropy of industrialists.[USH.3C]</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UNITED STATES HISTORY SINCE 1877</a:t>
            </a:r>
            <a:endParaRPr lang="en-US" dirty="0"/>
          </a:p>
        </p:txBody>
      </p:sp>
    </p:spTree>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lnSpcReduction="10000"/>
          </a:bodyPr>
          <a:lstStyle/>
          <a:p>
            <a:r>
              <a:rPr lang="en-US" dirty="0" smtClean="0"/>
              <a:t>describe how the characteristics and issues in U.S. history have been reflected in various genres of art, music, film, and literature.[USH.25A]</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UNITED STATES HISTORY SINCE 1877</a:t>
            </a:r>
            <a:endParaRPr lang="en-US" dirty="0"/>
          </a:p>
        </p:txBody>
      </p:sp>
    </p:spTree>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70000" lnSpcReduction="20000"/>
          </a:bodyPr>
          <a:lstStyle/>
          <a:p>
            <a:r>
              <a:rPr lang="en-US" dirty="0" smtClean="0"/>
              <a:t>describe both the positive and negative impacts of significant examples of cultural movements in art, music, and literature such as Tin Pan Alley, the Harlem Renaissance, the Beat Generation, rock and roll, the Chicano Mural Movement, and country and western music on American society.[USH.25B]</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UNITED STATES HISTORY SINCE 1877</a:t>
            </a:r>
            <a:endParaRPr lang="en-US" dirty="0"/>
          </a:p>
        </p:txBody>
      </p:sp>
    </p:spTree>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smtClean="0"/>
              <a:t>identify the impact of popular American culture on the rest of the world over time.[USH.25C]</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UNITED STATES HISTORY SINCE 1877</a:t>
            </a:r>
            <a:endParaRPr lang="en-US" dirty="0"/>
          </a:p>
        </p:txBody>
      </p:sp>
    </p:spTree>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smtClean="0"/>
              <a:t>analyze the global diffusion of American culture through the entertainment industry via various media.[USH.25D]</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UNITED STATES HISTORY SINCE 1877</a:t>
            </a:r>
            <a:endParaRPr lang="en-US" dirty="0"/>
          </a:p>
        </p:txBody>
      </p:sp>
    </p:spTree>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85000" lnSpcReduction="10000"/>
          </a:bodyPr>
          <a:lstStyle/>
          <a:p>
            <a:r>
              <a:rPr lang="en-US" dirty="0" smtClean="0"/>
              <a:t>explain actions taken by people to expand economic opportunities and political rights, including those for racial, ethnic, and religious minorities as well as women, in American society.[USH.26A]</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UNITED STATES HISTORY SINCE 1877</a:t>
            </a:r>
            <a:endParaRPr lang="en-US" dirty="0"/>
          </a:p>
        </p:txBody>
      </p:sp>
    </p:spTree>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smtClean="0"/>
              <a:t>discuss the Americanization movement to assimilate immigrants and American Indians into American culture.[USH.26B]</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UNITED STATES HISTORY SINCE 1877</a:t>
            </a:r>
            <a:endParaRPr lang="en-US" dirty="0"/>
          </a:p>
        </p:txBody>
      </p:sp>
    </p:spTree>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smtClean="0"/>
              <a:t>explain how the contributions of people of various racial, ethnic, gender, and religious groups shape American culture.[USH.26C]</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UNITED STATES HISTORY SINCE 1877</a:t>
            </a:r>
            <a:endParaRPr lang="en-US" dirty="0"/>
          </a:p>
        </p:txBody>
      </p:sp>
    </p:spTree>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85000" lnSpcReduction="10000"/>
          </a:bodyPr>
          <a:lstStyle/>
          <a:p>
            <a:r>
              <a:rPr lang="en-US" dirty="0" smtClean="0"/>
              <a:t>identify the political, social, and economic contributions of women such as Frances Willard, Jane Addams, Eleanor Roosevelt, Dolores Huerta, Sonia </a:t>
            </a:r>
            <a:r>
              <a:rPr lang="en-US" dirty="0" err="1" smtClean="0"/>
              <a:t>Sotomayor</a:t>
            </a:r>
            <a:r>
              <a:rPr lang="en-US" dirty="0" smtClean="0"/>
              <a:t>, and Oprah Winfrey to American society.[USH.26D]</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UNITED STATES HISTORY SINCE 1877</a:t>
            </a:r>
            <a:endParaRPr lang="en-US" dirty="0"/>
          </a:p>
        </p:txBody>
      </p:sp>
    </p:spTree>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smtClean="0"/>
              <a:t>discuss the meaning and historical significance of the mottos "E Pluribus Unum" and "In God We Trust".[USH.26E]</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UNITED STATES HISTORY SINCE 1877</a:t>
            </a:r>
            <a:endParaRPr lang="en-US" dirty="0"/>
          </a:p>
        </p:txBody>
      </p:sp>
    </p:spTree>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lnSpcReduction="10000"/>
          </a:bodyPr>
          <a:lstStyle/>
          <a:p>
            <a:r>
              <a:rPr lang="en-US" dirty="0" smtClean="0"/>
              <a:t>discuss the importance of congressional Medal of Honor recipients, including individuals of all races and genders such as Vernon J. Baker, Alvin York, and Roy Benavidez.[USH.26F]</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UNITED STATES HISTORY SINCE 1877</a:t>
            </a: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smtClean="0"/>
              <a:t>describe the optimism of the many immigrants who sought a better life in America.[USH.3D]</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UNITED STATES HISTORY SINCE 1877</a:t>
            </a:r>
            <a:endParaRPr lang="en-US" dirty="0"/>
          </a:p>
        </p:txBody>
      </p:sp>
    </p:spTree>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77500" lnSpcReduction="20000"/>
          </a:bodyPr>
          <a:lstStyle/>
          <a:p>
            <a:r>
              <a:rPr lang="en-US" dirty="0" smtClean="0"/>
              <a:t>explain the effects of scientific discoveries and technological innovations such as electric power, telephone and satellite communications, petroleum-based products, steel production, and computers on the economic development of the United States.[USH.27A]</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UNITED STATES HISTORY SINCE 1877</a:t>
            </a:r>
            <a:endParaRPr lang="en-US" dirty="0"/>
          </a:p>
        </p:txBody>
      </p:sp>
    </p:spTree>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lnSpcReduction="10000"/>
          </a:bodyPr>
          <a:lstStyle/>
          <a:p>
            <a:r>
              <a:rPr lang="en-US" dirty="0" smtClean="0"/>
              <a:t>explain how specific needs result in scientific discoveries and technological innovations in agriculture, the military, and medicine, including vaccines.[USH.27B]</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UNITED STATES HISTORY SINCE 1877</a:t>
            </a:r>
            <a:endParaRPr lang="en-US" dirty="0"/>
          </a:p>
        </p:txBody>
      </p:sp>
    </p:spTree>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70000" lnSpcReduction="20000"/>
          </a:bodyPr>
          <a:lstStyle/>
          <a:p>
            <a:r>
              <a:rPr lang="en-US" dirty="0" smtClean="0"/>
              <a:t>understand the impact of technological and management innovations and their applications in the workplace and the resulting productivity enhancements for business and labor such as assembly line manufacturing, time-study analysis, robotics, computer management, and just-in-time inventory management.[USH.27C]</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UNITED STATES HISTORY SINCE 1877</a:t>
            </a:r>
            <a:endParaRPr lang="en-US" dirty="0"/>
          </a:p>
        </p:txBody>
      </p:sp>
    </p:spTree>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85000" lnSpcReduction="10000"/>
          </a:bodyPr>
          <a:lstStyle/>
          <a:p>
            <a:r>
              <a:rPr lang="en-US" dirty="0" smtClean="0"/>
              <a:t>analyze how scientific discoveries, technological innovations, and the application of these by the free enterprise system, including those in transportation and communication, improve the standard of living in the United States.[USH.28A]</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UNITED STATES HISTORY SINCE 1877</a:t>
            </a:r>
            <a:endParaRPr lang="en-US" dirty="0"/>
          </a:p>
        </p:txBody>
      </p:sp>
    </p:spTree>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smtClean="0"/>
              <a:t>explain how space technology and exploration improve the quality of life.[USH.28B]</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UNITED STATES HISTORY SINCE 1877</a:t>
            </a:r>
            <a:endParaRPr lang="en-US" dirty="0"/>
          </a:p>
        </p:txBody>
      </p:sp>
    </p:spTree>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85000" lnSpcReduction="10000"/>
          </a:bodyPr>
          <a:lstStyle/>
          <a:p>
            <a:r>
              <a:rPr lang="en-US" dirty="0" smtClean="0"/>
              <a:t>understand how the free enterprise system drives technological innovation and its application in the marketplace such as cell phones, inexpensive personal computers, and global positioning products.[USH.28C]</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UNITED STATES HISTORY SINCE 1877</a:t>
            </a: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77500" lnSpcReduction="20000"/>
          </a:bodyPr>
          <a:lstStyle/>
          <a:p>
            <a:r>
              <a:rPr lang="en-US" dirty="0" smtClean="0"/>
              <a:t>explain why significant events, policies, and individuals such as the Spanish-American War, U.S. expansionism, Henry Cabot Lodge, Alfred Thayer Mahan, Theodore Roosevelt, Sanford B. Dole, and missionaries moved the United States into the position of a world power.[USH.4A]</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UNITED STATES HISTORY SINCE 1877</a:t>
            </a: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smtClean="0"/>
              <a:t>evaluate American expansionism, including acquisitions such as Guam, Hawaii, the Philippines, and Puerto Rico.[USH.4B]</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UNITED STATES HISTORY SINCE 1877</a:t>
            </a:r>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smtClean="0"/>
              <a:t>identify the causes of World War I and reasons for U.S. entry.[USH.4C]</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UNITED STATES HISTORY SINCE 1877</a:t>
            </a:r>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smtClean="0"/>
              <a:t>understand the contributions of the American Expeditionary Forces (AEF) led by General John J. Pershing.[USH.4D]</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UNITED STATES HISTORY SINCE 1877</a:t>
            </a:r>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85000" lnSpcReduction="10000"/>
          </a:bodyPr>
          <a:lstStyle/>
          <a:p>
            <a:r>
              <a:rPr lang="en-US" dirty="0" smtClean="0"/>
              <a:t>analyze the impact of significant technological innovations in World War I such as machine guns, airplanes, tanks, poison gas, and trench warfare that resulted in the stalemate on the Western Front.[USH.4E]</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UNITED STATES HISTORY SINCE 1877</a:t>
            </a:r>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92500"/>
          </a:bodyPr>
          <a:lstStyle/>
          <a:p>
            <a:r>
              <a:rPr lang="en-US" dirty="0" smtClean="0"/>
              <a:t>analyze major issues such as isolationism and neutrality raised by U.S. involvement in World War I, Woodrow Wilson's Fourteen Points, and the Treaty of Versailles.[USH.4F]</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UNITED STATES HISTORY SINCE 1877</a:t>
            </a:r>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smtClean="0"/>
              <a:t>analyze significant events such as the Battle of Argonne Forest.[USH.4G]</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UNITED STATES HISTORY SINCE 1877</a:t>
            </a:r>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92500"/>
          </a:bodyPr>
          <a:lstStyle/>
          <a:p>
            <a:r>
              <a:rPr lang="en-US" dirty="0" smtClean="0"/>
              <a:t>evaluate the impact of Progressive Era reforms, including initiative, referendum, recall, and the passage of the 16th, 17th, 18th, and 19th amendments.[USH.5A]</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UNITED STATES HISTORY SINCE 1877</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smtClean="0"/>
              <a:t>analyze and evaluate the application of these founding principles to historical events in U.S. history.[USH.1B]</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UNITED STATES HISTORY SINCE 1877</a:t>
            </a:r>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lnSpcReduction="10000"/>
          </a:bodyPr>
          <a:lstStyle/>
          <a:p>
            <a:r>
              <a:rPr lang="en-US" dirty="0" smtClean="0"/>
              <a:t>evaluate the impact of muckrakers and reform leaders such as Upton Sinclair, Susan B. Anthony, Ida B. Wells, and W. E. B. </a:t>
            </a:r>
            <a:r>
              <a:rPr lang="en-US" dirty="0" err="1" smtClean="0"/>
              <a:t>DuBois</a:t>
            </a:r>
            <a:r>
              <a:rPr lang="en-US" dirty="0" smtClean="0"/>
              <a:t> on American society.[USH.5B]</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UNITED STATES HISTORY SINCE 1877</a:t>
            </a:r>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smtClean="0"/>
              <a:t>evaluate the impact of third parties, including the Populist and Progressive parties.[USH.5C]</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UNITED STATES HISTORY SINCE 1877</a:t>
            </a:r>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85000" lnSpcReduction="10000"/>
          </a:bodyPr>
          <a:lstStyle/>
          <a:p>
            <a:r>
              <a:rPr lang="en-US" dirty="0" smtClean="0"/>
              <a:t>analyze causes and effects of events and social issues such as immigration, Social Darwinism, eugenics, race relations, </a:t>
            </a:r>
            <a:r>
              <a:rPr lang="en-US" dirty="0" err="1" smtClean="0"/>
              <a:t>nativism</a:t>
            </a:r>
            <a:r>
              <a:rPr lang="en-US" dirty="0" smtClean="0"/>
              <a:t>, the Red Scare, Prohibition, and the changing role of women.[USH.6A]</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UNITED STATES HISTORY SINCE 1877</a:t>
            </a:r>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92500"/>
          </a:bodyPr>
          <a:lstStyle/>
          <a:p>
            <a:r>
              <a:rPr lang="en-US" dirty="0" smtClean="0"/>
              <a:t>analyze the impact of significant individuals such as Clarence Darrow, William Jennings Bryan, Henry Ford, Glenn Curtiss, Marcus Garvey, and Charles A. Lindbergh.[USH.6B]</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UNITED STATES HISTORY SINCE 1877</a:t>
            </a:r>
            <a:endParaRPr 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92500"/>
          </a:bodyPr>
          <a:lstStyle/>
          <a:p>
            <a:r>
              <a:rPr lang="en-US" dirty="0" smtClean="0"/>
              <a:t>identify reasons for U.S. involvement in World War II, including Italian, German, and Japanese dictatorships and their aggression, especially the attack on Pearl Harbor.[USH.7A]</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UNITED STATES HISTORY SINCE 1877</a:t>
            </a:r>
            <a:endParaRPr lang="en-U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77500" lnSpcReduction="20000"/>
          </a:bodyPr>
          <a:lstStyle/>
          <a:p>
            <a:r>
              <a:rPr lang="en-US" dirty="0" smtClean="0"/>
              <a:t>evaluate the domestic and international leadership of Franklin D. Roosevelt and Harry Truman during World War II, including the U.S. relationship with its allies and domestic industry's rapid mobilization for the war effort.[USH.7B]</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UNITED STATES HISTORY SINCE 1877</a:t>
            </a:r>
            <a:endParaRPr lang="en-US"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smtClean="0"/>
              <a:t>analyze the function of the U.S. Office of War Information.[USH.7C]</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UNITED STATES HISTORY SINCE 1877</a:t>
            </a:r>
            <a:endParaRPr lang="en-US"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85000" lnSpcReduction="10000"/>
          </a:bodyPr>
          <a:lstStyle/>
          <a:p>
            <a:r>
              <a:rPr lang="en-US" dirty="0" smtClean="0"/>
              <a:t>analyze major issues of World War II, including the Holocaust; the internment of German, Italian, and Japanese Americans and Executive Order 9066; and the development of conventional and atomic weapons.[USH.7D]</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UNITED STATES HISTORY SINCE 1877</a:t>
            </a:r>
            <a:endParaRPr lang="en-US"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77500" lnSpcReduction="20000"/>
          </a:bodyPr>
          <a:lstStyle/>
          <a:p>
            <a:r>
              <a:rPr lang="en-US" dirty="0" smtClean="0"/>
              <a:t>analyze major military events of World War II, including the Battle of Midway, the U.S. military advancement through the Pacific Islands, the Bataan Death March, the invasion of Normandy, fighting the war on multiple fronts, and the liberation of concentration camps.[USH.7E]</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UNITED STATES HISTORY SINCE 1877</a:t>
            </a:r>
            <a:endParaRPr lang="en-US"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85000" lnSpcReduction="10000"/>
          </a:bodyPr>
          <a:lstStyle/>
          <a:p>
            <a:r>
              <a:rPr lang="en-US" dirty="0" smtClean="0"/>
              <a:t>evaluate the military contributions of leaders during World War II, including Omar Bradley, Dwight Eisenhower, Douglas MacArthur, Chester A. Nimitz, George Marshall, and George Patton.[USH.7F]</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UNITED STATES HISTORY SINCE 1877</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85000" lnSpcReduction="10000"/>
          </a:bodyPr>
          <a:lstStyle/>
          <a:p>
            <a:r>
              <a:rPr lang="en-US" dirty="0" smtClean="0"/>
              <a:t>explain the contributions of the Founding Fathers such as Benjamin Rush, John Hancock, John Jay, John Witherspoon, John Peter Muhlenberg, Charles Carroll, and Jonathan Trumbull Sr.[USH.1C]</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UNITED STATES HISTORY SINCE 1877</a:t>
            </a:r>
            <a:endParaRPr lang="en-US"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62500" lnSpcReduction="20000"/>
          </a:bodyPr>
          <a:lstStyle/>
          <a:p>
            <a:r>
              <a:rPr lang="en-US" dirty="0" smtClean="0"/>
              <a:t>explain the home front and how American patriotism inspired exceptional actions by citizens and military personnel, including high levels of military enlistment; volunteerism; the purchase of war bonds; Victory Gardens; the bravery and contributions of the Tuskegee Airmen, the Flying Tigers, and the Navajo Code Talkers; and opportunities and obstacles for women and ethnic minorities.[USH.7G]</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UNITED STATES HISTORY SINCE 1877</a:t>
            </a:r>
            <a:endParaRPr lang="en-US"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85000" lnSpcReduction="10000"/>
          </a:bodyPr>
          <a:lstStyle/>
          <a:p>
            <a:r>
              <a:rPr lang="en-US" dirty="0" smtClean="0"/>
              <a:t>describe U.S. responses to Soviet aggression after World War II, including the Truman Doctrine, the Marshall Plan, the North Atlantic Treaty Organization, the Berlin airlift, and John F. Kennedy's role in the Cuban Missile Crisis.[USH.8A]</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UNITED STATES HISTORY SINCE 1877</a:t>
            </a:r>
            <a:endParaRPr lang="en-US"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85000" lnSpcReduction="10000"/>
          </a:bodyPr>
          <a:lstStyle/>
          <a:p>
            <a:r>
              <a:rPr lang="en-US" dirty="0" smtClean="0"/>
              <a:t>describe how Cold War tensions were intensified by the arms race, the space race, McCarthyism, and the House Un-American Activities Committee (HUAC), the findings of which were confirmed by the </a:t>
            </a:r>
            <a:r>
              <a:rPr lang="en-US" dirty="0" err="1" smtClean="0"/>
              <a:t>Venona</a:t>
            </a:r>
            <a:r>
              <a:rPr lang="en-US" dirty="0" smtClean="0"/>
              <a:t> Papers.[USH.8B]</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UNITED STATES HISTORY SINCE 1877</a:t>
            </a:r>
            <a:endParaRPr lang="en-US"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smtClean="0"/>
              <a:t>explain reasons and outcomes for U.S. involvement in the Korean War and its relationship to the containment policy.[USH.8C]</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UNITED STATES HISTORY SINCE 1877</a:t>
            </a:r>
            <a:endParaRPr lang="en-US"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lnSpcReduction="10000"/>
          </a:bodyPr>
          <a:lstStyle/>
          <a:p>
            <a:r>
              <a:rPr lang="en-US" dirty="0" smtClean="0"/>
              <a:t>explain reasons and outcomes for U.S. involvement in foreign countries and their relationship to the Domino Theory, including the Vietnam War.[USH.8D]</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UNITED STATES HISTORY SINCE 1877</a:t>
            </a:r>
            <a:endParaRPr lang="en-US"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lnSpcReduction="10000"/>
          </a:bodyPr>
          <a:lstStyle/>
          <a:p>
            <a:r>
              <a:rPr lang="en-US" dirty="0" smtClean="0"/>
              <a:t>analyze the major issues and events of the Vietnam War such as the </a:t>
            </a:r>
            <a:r>
              <a:rPr lang="en-US" dirty="0" err="1" smtClean="0"/>
              <a:t>Tet</a:t>
            </a:r>
            <a:r>
              <a:rPr lang="en-US" dirty="0" smtClean="0"/>
              <a:t> Offensive, the escalation of forces, </a:t>
            </a:r>
            <a:r>
              <a:rPr lang="en-US" dirty="0" err="1" smtClean="0"/>
              <a:t>Vietnamization</a:t>
            </a:r>
            <a:r>
              <a:rPr lang="en-US" dirty="0" smtClean="0"/>
              <a:t>, and the fall of Saigon.[USH.8E]</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UNITED STATES HISTORY SINCE 1877</a:t>
            </a:r>
            <a:endParaRPr lang="en-US"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92500"/>
          </a:bodyPr>
          <a:lstStyle/>
          <a:p>
            <a:r>
              <a:rPr lang="en-US" dirty="0" smtClean="0"/>
              <a:t>describe the responses to the Vietnam War such as the draft, the 26th Amendment, the role of the media, the credibility gap, the silent majority, and the anti-war movement.[USH.8F]</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UNITED STATES HISTORY SINCE 1877</a:t>
            </a:r>
            <a:endParaRPr lang="en-US"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lnSpcReduction="10000"/>
          </a:bodyPr>
          <a:lstStyle/>
          <a:p>
            <a:r>
              <a:rPr lang="en-US" dirty="0" smtClean="0"/>
              <a:t>trace </a:t>
            </a:r>
            <a:r>
              <a:rPr lang="en-US" dirty="0" smtClean="0"/>
              <a:t>the historical development of the civil rights movement in the 19th, 20th, and 21st centuries, including the 13th, 14th, 15th, and 19th </a:t>
            </a:r>
            <a:r>
              <a:rPr lang="en-US" dirty="0" smtClean="0"/>
              <a:t>amendments. [USH.9A]</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UNITED STATES HISTORY SINCE 1877</a:t>
            </a:r>
            <a:endParaRPr lang="en-US"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85000" lnSpcReduction="10000"/>
          </a:bodyPr>
          <a:lstStyle/>
          <a:p>
            <a:r>
              <a:rPr lang="en-US" dirty="0" smtClean="0"/>
              <a:t>describe the roles of political organizations that promoted civil rights, including ones from African American, Chicano, American Indian, women's, and other civil rights movements.[USH.9B]</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UNITED STATES HISTORY SINCE 1877</a:t>
            </a:r>
            <a:endParaRPr lang="en-US"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85000" lnSpcReduction="10000"/>
          </a:bodyPr>
          <a:lstStyle/>
          <a:p>
            <a:r>
              <a:rPr lang="en-US" dirty="0" smtClean="0"/>
              <a:t>identify the roles of significant leaders who supported various rights movements, including Martin Luther King Jr., Cesar Chavez, Rosa Parks, Hector P. Garcia, and Betty Friedan.[USH.9C]</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UNITED STATES HISTORY SINCE 1877</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smtClean="0"/>
              <a:t>identify the major characteristics that define an historical era.[USH.2A]</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UNITED STATES HISTORY SINCE 1877</a:t>
            </a:r>
            <a:endParaRPr lang="en-US"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lnSpcReduction="10000"/>
          </a:bodyPr>
          <a:lstStyle/>
          <a:p>
            <a:r>
              <a:rPr lang="en-US" dirty="0" smtClean="0"/>
              <a:t>compare and contrast the approach taken by some civil rights groups such as the Black Panthers with the nonviolent approach of Martin Luther King Jr..[USH.9D]</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UNITED STATES HISTORY SINCE 1877</a:t>
            </a:r>
            <a:endParaRPr lang="en-US"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92500"/>
          </a:bodyPr>
          <a:lstStyle/>
          <a:p>
            <a:r>
              <a:rPr lang="en-US" dirty="0" smtClean="0"/>
              <a:t>discuss the impact of the writings of Martin Luther King Jr. such as his "I Have a Dream" speech and "Letter from Birmingham Jail" on the civil rights movement.[USH.9E]</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UNITED STATES HISTORY SINCE 1877</a:t>
            </a:r>
            <a:endParaRPr lang="en-US"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85000" lnSpcReduction="10000"/>
          </a:bodyPr>
          <a:lstStyle/>
          <a:p>
            <a:r>
              <a:rPr lang="en-US" dirty="0" smtClean="0"/>
              <a:t>describe presidential actions and congressional votes to address minority rights in the United States, including desegregation of the armed forces, the Civil Rights acts of 1957 and 1964, and the Voting Rights Act of 1965.[USH.9F]</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UNITED STATES HISTORY SINCE 1877</a:t>
            </a:r>
            <a:endParaRPr lang="en-US" dirty="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85000" lnSpcReduction="10000"/>
          </a:bodyPr>
          <a:lstStyle/>
          <a:p>
            <a:r>
              <a:rPr lang="en-US" dirty="0" smtClean="0"/>
              <a:t>describe the role of individuals such as governors George Wallace, </a:t>
            </a:r>
            <a:r>
              <a:rPr lang="en-US" dirty="0" err="1" smtClean="0"/>
              <a:t>Orval</a:t>
            </a:r>
            <a:r>
              <a:rPr lang="en-US" dirty="0" smtClean="0"/>
              <a:t> </a:t>
            </a:r>
            <a:r>
              <a:rPr lang="en-US" dirty="0" err="1" smtClean="0"/>
              <a:t>Faubus</a:t>
            </a:r>
            <a:r>
              <a:rPr lang="en-US" dirty="0" smtClean="0"/>
              <a:t>, and Lester Maddox and groups, including the Congressional bloc of southern Democrats, that sought to maintain the status quo.[USH.9G]</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UNITED STATES HISTORY SINCE 1877</a:t>
            </a:r>
            <a:endParaRPr lang="en-US" dirty="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lnSpcReduction="10000"/>
          </a:bodyPr>
          <a:lstStyle/>
          <a:p>
            <a:r>
              <a:rPr lang="en-US" dirty="0" smtClean="0"/>
              <a:t>evaluate changes and events in the United States that have resulted from the civil rights movement, including increased participation of minorities in the political process.[USH.9H]</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UNITED STATES HISTORY SINCE 1877</a:t>
            </a:r>
            <a:endParaRPr lang="en-US" dirty="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70000" lnSpcReduction="20000"/>
          </a:bodyPr>
          <a:lstStyle/>
          <a:p>
            <a:r>
              <a:rPr lang="en-US" dirty="0" smtClean="0"/>
              <a:t>describe how litigation such as the landmark cases of Brown v. Board of Education, Mendez v. Westminster, Hernandez v. Texas, Delgado v. Bastrop I.S.D., Edgewood I.S.D. v. Kirby, and </a:t>
            </a:r>
            <a:r>
              <a:rPr lang="en-US" dirty="0" err="1" smtClean="0"/>
              <a:t>Sweatt</a:t>
            </a:r>
            <a:r>
              <a:rPr lang="en-US" dirty="0" smtClean="0"/>
              <a:t> v. Painter played a role in protecting the rights of the minority during the civil rights movement.[USH.9I]</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UNITED STATES HISTORY SINCE 1877</a:t>
            </a:r>
            <a:endParaRPr lang="en-US" dirty="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smtClean="0"/>
              <a:t>describe Richard M. Nixon's leadership in the normalization of relations with China and the policy of détente.[USH.10A]</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UNITED STATES HISTORY SINCE 1877</a:t>
            </a:r>
            <a:endParaRPr lang="en-US" dirty="0"/>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smtClean="0"/>
              <a:t>describe Ronald Reagan's leadership in domestic and international policies, including Reaganomics and Peace Through Strength.[USH.10B]</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UNITED STATES HISTORY SINCE 1877</a:t>
            </a:r>
            <a:endParaRPr lang="en-US" dirty="0"/>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smtClean="0"/>
              <a:t>compare the impact of energy on the American way of life over time.[USH.10C]</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UNITED STATES HISTORY SINCE 1877</a:t>
            </a:r>
            <a:endParaRPr lang="en-US" dirty="0"/>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92500"/>
          </a:bodyPr>
          <a:lstStyle/>
          <a:p>
            <a:r>
              <a:rPr lang="en-US" dirty="0" smtClean="0"/>
              <a:t>describe </a:t>
            </a:r>
            <a:r>
              <a:rPr lang="en-US" dirty="0" smtClean="0"/>
              <a:t>U.S. involvement in the Middle East such as support for Israel, the Camp David Accords, the Iran-Contra Affair, Marines in Lebanon, and the Iran Hostage Crisis</a:t>
            </a:r>
            <a:r>
              <a:rPr lang="en-US" dirty="0" smtClean="0"/>
              <a:t>.[USH.10D]</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UNITED STATES HISTORY SINCE 1877</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smtClean="0"/>
              <a:t>identify the major eras in U.S. history from 1877 to the present and describe their defining characteristics.[USH.2B]</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UNITED STATES HISTORY SINCE 1877</a:t>
            </a:r>
            <a:endParaRPr lang="en-US" dirty="0"/>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77500" lnSpcReduction="20000"/>
          </a:bodyPr>
          <a:lstStyle/>
          <a:p>
            <a:r>
              <a:rPr lang="en-US" dirty="0" smtClean="0"/>
              <a:t>describe the causes and key organizations and individuals of the conservative resurgence of the 1980s and 1990s, including Phyllis </a:t>
            </a:r>
            <a:r>
              <a:rPr lang="en-US" dirty="0" err="1" smtClean="0"/>
              <a:t>Schlafly</a:t>
            </a:r>
            <a:r>
              <a:rPr lang="en-US" dirty="0" smtClean="0"/>
              <a:t>, the Contract with America, the Heritage Foundation, the Moral Majority, and the National Rifle Association.[USH.10E]</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UNITED STATES HISTORY SINCE 1877</a:t>
            </a:r>
            <a:endParaRPr lang="en-US" dirty="0"/>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smtClean="0"/>
              <a:t>describe significant societal issues of this time period.[USH.10F]</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UNITED STATES HISTORY SINCE 1877</a:t>
            </a:r>
            <a:endParaRPr lang="en-US" dirty="0"/>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lnSpcReduction="10000"/>
          </a:bodyPr>
          <a:lstStyle/>
          <a:p>
            <a:r>
              <a:rPr lang="en-US" dirty="0" smtClean="0"/>
              <a:t>describe U.S. involvement in world affairs, including the end of the Cold War, the Persian Gulf War, the Balkans Crisis, 9 / 11, and the global War on Terror.[USH.11A]</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UNITED STATES HISTORY SINCE 1877</a:t>
            </a:r>
            <a:endParaRPr lang="en-US" dirty="0"/>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smtClean="0"/>
              <a:t>identify significant social and political advocacy organizations, leaders, and issues across the political spectrum.[USH.11B]</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UNITED STATES HISTORY SINCE 1877</a:t>
            </a:r>
            <a:endParaRPr lang="en-US" dirty="0"/>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smtClean="0"/>
              <a:t>evaluate efforts by global organizations to undermine U.S. sovereignty through the use of treaties.[USH.11C]</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UNITED STATES HISTORY SINCE 1877</a:t>
            </a:r>
            <a:endParaRPr lang="en-US" dirty="0"/>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smtClean="0"/>
              <a:t>analyze the impact of third parties on presidential elections.[USH.11D]</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UNITED STATES HISTORY SINCE 1877</a:t>
            </a:r>
            <a:endParaRPr lang="en-US" dirty="0"/>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smtClean="0"/>
              <a:t>discuss the historical significance of the 2008 presidential election.[USH.11E]</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UNITED STATES HISTORY SINCE 1877</a:t>
            </a:r>
            <a:endParaRPr lang="en-US" dirty="0"/>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smtClean="0"/>
              <a:t>discuss the solvency of long-term entitlement programs such as Social Security and Medicare.[USH.11F]</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UNITED STATES HISTORY SINCE 1877</a:t>
            </a:r>
            <a:endParaRPr lang="en-US" dirty="0"/>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85000" lnSpcReduction="10000"/>
          </a:bodyPr>
          <a:lstStyle/>
          <a:p>
            <a:r>
              <a:rPr lang="en-US" dirty="0" smtClean="0"/>
              <a:t>analyze the impact of physical and human geographic factors on the settlement of the Great Plains, the Klondike Gold Rush, the Panama Canal, the Dust Bowl, and the levee failure in New Orleans after Hurricane Katrina.[USH.12A]</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UNITED STATES HISTORY SINCE 1877</a:t>
            </a:r>
            <a:endParaRPr lang="en-US" dirty="0"/>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lnSpcReduction="10000"/>
          </a:bodyPr>
          <a:lstStyle/>
          <a:p>
            <a:r>
              <a:rPr lang="en-US" dirty="0" smtClean="0"/>
              <a:t>identify and explain reasons for changes in political boundaries such as those resulting from statehood and international conflicts.[USH.12B]</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UNITED STATES HISTORY SINCE 1877</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smtClean="0"/>
              <a:t>apply absolute and relative chronology through the sequencing of significant individuals, events, and time periods.[USH.2C]</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UNITED STATES HISTORY SINCE 1877</a:t>
            </a:r>
            <a:endParaRPr lang="en-US" dirty="0"/>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85000" lnSpcReduction="10000"/>
          </a:bodyPr>
          <a:lstStyle/>
          <a:p>
            <a:r>
              <a:rPr lang="en-US" dirty="0" smtClean="0"/>
              <a:t>analyze the causes and effects of changing demographic patterns resulting from migration within the United States, including western expansion, rural to urban, the Great Migration, and the Rust Belt to the Sun Belt.[USH.13A]</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UNITED STATES HISTORY SINCE 1877</a:t>
            </a:r>
            <a:endParaRPr lang="en-US" dirty="0"/>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lnSpcReduction="10000"/>
          </a:bodyPr>
          <a:lstStyle/>
          <a:p>
            <a:r>
              <a:rPr lang="en-US" dirty="0" smtClean="0"/>
              <a:t>analyze the causes and effects of changing demographic patterns resulting from legal and illegal immigration to the United States.[USH.13B]</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UNITED STATES HISTORY SINCE 1877</a:t>
            </a:r>
            <a:endParaRPr lang="en-US" dirty="0"/>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smtClean="0"/>
              <a:t>identify the effects of population growth and distribution on the physical environment.[USH.14A]</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UNITED STATES HISTORY SINCE 1877</a:t>
            </a:r>
            <a:endParaRPr lang="en-US" dirty="0"/>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85000" lnSpcReduction="10000"/>
          </a:bodyPr>
          <a:lstStyle/>
          <a:p>
            <a:r>
              <a:rPr lang="en-US" dirty="0" smtClean="0"/>
              <a:t>identify the roles of governmental entities and private citizens in managing the environment such as the establishment of the National Park System, the Environmental Protection Agency (EPA), and the Endangered Species Act.[USH.14B]</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UNITED STATES HISTORY SINCE 1877</a:t>
            </a:r>
            <a:endParaRPr lang="en-US" dirty="0"/>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lnSpcReduction="10000"/>
          </a:bodyPr>
          <a:lstStyle/>
          <a:p>
            <a:r>
              <a:rPr lang="en-US" dirty="0" smtClean="0"/>
              <a:t>understand the effects of governmental actions on individuals, industries, and communities, including the impact on Fifth Amendment property rights.[USH.14C]</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UNITED STATES HISTORY SINCE 1877</a:t>
            </a:r>
            <a:endParaRPr lang="en-US" dirty="0"/>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92500"/>
          </a:bodyPr>
          <a:lstStyle/>
          <a:p>
            <a:r>
              <a:rPr lang="en-US" dirty="0" smtClean="0"/>
              <a:t>describe how the economic impact of the Transcontinental Railroad and the Homestead Act contributed to the close of the frontier in the late 19th century.[USH.15A]</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UNITED STATES HISTORY SINCE 1877</a:t>
            </a:r>
            <a:endParaRPr lang="en-US" dirty="0"/>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85000" lnSpcReduction="10000"/>
          </a:bodyPr>
          <a:lstStyle/>
          <a:p>
            <a:r>
              <a:rPr lang="en-US" dirty="0" smtClean="0"/>
              <a:t>describe the changing relationship between the federal government and private business, including the costs and benefits of laissez-faire, anti-trust acts, the Interstate Commerce Act, and the Pure Food and Drug Act.[USH.15B]</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UNITED STATES HISTORY SINCE 1877</a:t>
            </a:r>
            <a:endParaRPr lang="en-US" dirty="0"/>
          </a:p>
        </p:txBody>
      </p:sp>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lnSpcReduction="10000"/>
          </a:bodyPr>
          <a:lstStyle/>
          <a:p>
            <a:r>
              <a:rPr lang="en-US" dirty="0" smtClean="0"/>
              <a:t>explain how foreign policies affected economic issues such as the Chinese Exclusion Act of 1882, the Open Door Policy, Dollar Diplomacy, and immigration quotas.[USH.15C]</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UNITED STATES HISTORY SINCE 1877</a:t>
            </a:r>
            <a:endParaRPr lang="en-US" dirty="0"/>
          </a:p>
        </p:txBody>
      </p:sp>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lnSpcReduction="10000"/>
          </a:bodyPr>
          <a:lstStyle/>
          <a:p>
            <a:r>
              <a:rPr lang="en-US" dirty="0" smtClean="0"/>
              <a:t>describe the economic effects of international military conflicts, including the Spanish-American War and World War I, on the United States.[USH.15D]</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UNITED STATES HISTORY SINCE 1877</a:t>
            </a:r>
            <a:endParaRPr lang="en-US" dirty="0"/>
          </a:p>
        </p:txBody>
      </p:sp>
    </p:spTree>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85000" lnSpcReduction="10000"/>
          </a:bodyPr>
          <a:lstStyle/>
          <a:p>
            <a:r>
              <a:rPr lang="en-US" dirty="0" smtClean="0"/>
              <a:t>describe the emergence of monetary policy in the United States, including the Federal Reserve Act of 1913 and the shifting trend from a gold standard to fiat money.[USH.15E]</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UNITED STATES HISTORY SINCE 1877</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55000" lnSpcReduction="20000"/>
          </a:bodyPr>
          <a:lstStyle/>
          <a:p>
            <a:r>
              <a:rPr lang="en-US" dirty="0" smtClean="0"/>
              <a:t>explain the significance of the following years as turning points: 1898 (Spanish-American War), 1914-1918 (World War I), 1929 (the Great Depression begins), 1939-1945 (World War II), 1957 (Sputnik launch ignites U.S.-Soviet space race), 1968-1969 (Martin Luther King Jr. assassination and U.S. lands on the moon), 1991 (Cold War ends), 2001 (terrorist attacks on World Trade Center and the Pentagon), and 2008 (election of first black president, Barack Obama).[USH.2D]</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UNITED STATES HISTORY SINCE 1877</a:t>
            </a:r>
            <a:endParaRPr lang="en-US" dirty="0"/>
          </a:p>
        </p:txBody>
      </p:sp>
    </p:spTree>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85000" lnSpcReduction="10000"/>
          </a:bodyPr>
          <a:lstStyle/>
          <a:p>
            <a:r>
              <a:rPr lang="en-US" dirty="0" smtClean="0"/>
              <a:t>analyze causes of economic growth and prosperity in the 1920s, including Warren Harding's Return to Normalcy, reduced taxes, and increased production efficiencies.[USH.16A]</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UNITED STATES HISTORY SINCE 1877</a:t>
            </a:r>
            <a:endParaRPr lang="en-US" dirty="0"/>
          </a:p>
        </p:txBody>
      </p:sp>
    </p:spTree>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85000" lnSpcReduction="10000"/>
          </a:bodyPr>
          <a:lstStyle/>
          <a:p>
            <a:r>
              <a:rPr lang="en-US" dirty="0" smtClean="0"/>
              <a:t>identify the causes of the Great Depression, including the impact of tariffs on world trade, stock market speculation, bank failures, and the monetary policy of the Federal Reserve System.[USH.16B]</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UNITED STATES HISTORY SINCE 1877</a:t>
            </a:r>
            <a:endParaRPr lang="en-US" dirty="0"/>
          </a:p>
        </p:txBody>
      </p:sp>
    </p:spTree>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85000" lnSpcReduction="10000"/>
          </a:bodyPr>
          <a:lstStyle/>
          <a:p>
            <a:r>
              <a:rPr lang="en-US" dirty="0" smtClean="0"/>
              <a:t>analyze the effects of the Great Depression on the U.S. economy and society such as widespread unemployment and deportation and repatriation of people of European and Mexican heritage and others.[USH.16C]</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UNITED STATES HISTORY SINCE 1877</a:t>
            </a:r>
            <a:endParaRPr lang="en-US" dirty="0"/>
          </a:p>
        </p:txBody>
      </p:sp>
    </p:spTree>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smtClean="0"/>
              <a:t>compare the New Deal policies and its opponents' approaches to resolving the economic effects of the Great Depression.[USH.16D]</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UNITED STATES HISTORY SINCE 1877</a:t>
            </a:r>
            <a:endParaRPr lang="en-US" dirty="0"/>
          </a:p>
        </p:txBody>
      </p:sp>
    </p:spTree>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77500" lnSpcReduction="20000"/>
          </a:bodyPr>
          <a:lstStyle/>
          <a:p>
            <a:r>
              <a:rPr lang="en-US" dirty="0" smtClean="0"/>
              <a:t>describe how various New Deal agencies and programs, including the Federal Deposit Insurance Corporation, the Securities and Exchange Commission, and the Social Security Administration, continue to affect the lives of U.S. citizens.[USH.16E]</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UNITED STATES HISTORY SINCE 1877</a:t>
            </a:r>
            <a:endParaRPr lang="en-US" dirty="0"/>
          </a:p>
        </p:txBody>
      </p:sp>
    </p:spTree>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85000" lnSpcReduction="10000"/>
          </a:bodyPr>
          <a:lstStyle/>
          <a:p>
            <a:r>
              <a:rPr lang="en-US" dirty="0" smtClean="0"/>
              <a:t>describe the economic effects of World War II on the home front such as the end of the Great Depression, rationing, and increased opportunity for women and minority employment.[USH.17A]</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UNITED STATES HISTORY SINCE 1877</a:t>
            </a:r>
            <a:endParaRPr lang="en-US" dirty="0"/>
          </a:p>
        </p:txBody>
      </p:sp>
    </p:spTree>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77500" lnSpcReduction="20000"/>
          </a:bodyPr>
          <a:lstStyle/>
          <a:p>
            <a:r>
              <a:rPr lang="en-US" dirty="0" smtClean="0"/>
              <a:t>identify the causes of prosperity in the 1950s, including the Baby Boom and the impact of the GI Bill (Servicemen's Readjustment Act of 1944), and the effects of prosperity in the 1950s such as increased consumption and the growth of agriculture and business.[USH.17B]</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UNITED STATES HISTORY SINCE 1877</a:t>
            </a:r>
            <a:endParaRPr lang="en-US" dirty="0"/>
          </a:p>
        </p:txBody>
      </p:sp>
    </p:spTree>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smtClean="0"/>
              <a:t>describe the economic impact of defense spending on the business cycle and education priorities from 1945 to the 1990s.[USH.17C]</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UNITED STATES HISTORY SINCE 1877</a:t>
            </a:r>
            <a:endParaRPr lang="en-US" dirty="0"/>
          </a:p>
        </p:txBody>
      </p:sp>
    </p:spTree>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85000" lnSpcReduction="10000"/>
          </a:bodyPr>
          <a:lstStyle/>
          <a:p>
            <a:r>
              <a:rPr lang="en-US" dirty="0" smtClean="0"/>
              <a:t>identify actions of government and the private sector such as the Great Society, affirmative action, and Title IX to create economic opportunities for citizens and analyze the unintended consequences of each.[USH.17D]</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UNITED STATES HISTORY SINCE 1877</a:t>
            </a:r>
            <a:endParaRPr lang="en-US" dirty="0"/>
          </a:p>
        </p:txBody>
      </p:sp>
    </p:spTree>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70000" lnSpcReduction="20000"/>
          </a:bodyPr>
          <a:lstStyle/>
          <a:p>
            <a:r>
              <a:rPr lang="en-US" dirty="0" smtClean="0"/>
              <a:t>describe the dynamic relationship between U.S. international trade policies and the U.S. free enterprise system such as the Organization of Petroleum Exporting Countries (OPEC) oil embargo, the General Agreement of Tariffs and Trade (GATT), and the North American Free Trade Agreement (NAFTA).[USH.17E]</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UNITED STATES HISTORY SINCE 1877</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smtClean="0"/>
              <a:t>analyze political issues such as Indian policies, the growth of political machines, civil service reform, and the beginnings of Populism.[USH.3A]</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UNITED STATES HISTORY SINCE 1877</a:t>
            </a:r>
            <a:endParaRPr lang="en-US" dirty="0"/>
          </a:p>
        </p:txBody>
      </p:sp>
    </p:spTree>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85000" lnSpcReduction="10000"/>
          </a:bodyPr>
          <a:lstStyle/>
          <a:p>
            <a:r>
              <a:rPr lang="en-US" dirty="0" smtClean="0"/>
              <a:t>discuss the role of American entrepreneurs such as Bill Gates, Sam Walton, </a:t>
            </a:r>
            <a:r>
              <a:rPr lang="en-US" dirty="0" err="1" smtClean="0"/>
              <a:t>Estée</a:t>
            </a:r>
            <a:r>
              <a:rPr lang="en-US" dirty="0" smtClean="0"/>
              <a:t> Lauder, Robert Johnson, Lionel Sosa, and millions of small business entrepreneurs who achieved the American dream.[USH.18A]</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UNITED STATES HISTORY SINCE 1877</a:t>
            </a:r>
            <a:endParaRPr lang="en-US" dirty="0"/>
          </a:p>
        </p:txBody>
      </p:sp>
    </p:spTree>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lnSpcReduction="10000"/>
          </a:bodyPr>
          <a:lstStyle/>
          <a:p>
            <a:r>
              <a:rPr lang="en-US" dirty="0" smtClean="0"/>
              <a:t>identify the impact of international events, multinational corporations, government policies, and individuals on the 21st century economy.[USH.18B]</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UNITED STATES HISTORY SINCE 1877</a:t>
            </a:r>
            <a:endParaRPr lang="en-US" dirty="0"/>
          </a:p>
        </p:txBody>
      </p:sp>
    </p:spTree>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smtClean="0"/>
              <a:t>evaluate the impact of New Deal legislation on the historical roles of state and federal government.[USH.19A]</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UNITED STATES HISTORY SINCE 1877</a:t>
            </a:r>
            <a:endParaRPr lang="en-US" dirty="0"/>
          </a:p>
        </p:txBody>
      </p:sp>
    </p:spTree>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85000" lnSpcReduction="10000"/>
          </a:bodyPr>
          <a:lstStyle/>
          <a:p>
            <a:r>
              <a:rPr lang="en-US" dirty="0" smtClean="0"/>
              <a:t>explain constitutional issues raised by federal government policy changes during times of significant events, including World War I, the Great Depression, World War II, the 1960s, and 9 / 11.[USH.19B]</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UNITED STATES HISTORY SINCE 1877</a:t>
            </a:r>
            <a:endParaRPr lang="en-US" dirty="0"/>
          </a:p>
        </p:txBody>
      </p:sp>
    </p:spTree>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85000" lnSpcReduction="10000"/>
          </a:bodyPr>
          <a:lstStyle/>
          <a:p>
            <a:r>
              <a:rPr lang="en-US" dirty="0" smtClean="0"/>
              <a:t>describe the effects of political scandals, including Teapot Dome, Watergate, and Bill Clinton's impeachment, on the views of U.S. citizens concerning trust in the federal government and its leaders.[USH.19C]</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UNITED STATES HISTORY SINCE 1877</a:t>
            </a:r>
            <a:endParaRPr lang="en-US" dirty="0"/>
          </a:p>
        </p:txBody>
      </p:sp>
    </p:spTree>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77500" lnSpcReduction="20000"/>
          </a:bodyPr>
          <a:lstStyle/>
          <a:p>
            <a:r>
              <a:rPr lang="en-US" dirty="0" smtClean="0"/>
              <a:t>discuss the role of contemporary government legislation in the private and public sectors such as the Community Reinvestment Act of 1977, USA PATRIOT Act of 2001, and the American Recovery and Reinvestment Act of 2009.[USH.19D]</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UNITED STATES HISTORY SINCE 1877</a:t>
            </a:r>
            <a:endParaRPr lang="en-US" dirty="0"/>
          </a:p>
        </p:txBody>
      </p:sp>
    </p:spTree>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smtClean="0"/>
              <a:t>evaluate the pros and cons of U.S. participation in international organizations and treaties.[USH.19E]</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UNITED STATES HISTORY SINCE 1877</a:t>
            </a:r>
            <a:endParaRPr lang="en-US" dirty="0"/>
          </a:p>
        </p:txBody>
      </p:sp>
    </p:spTree>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85000" lnSpcReduction="10000"/>
          </a:bodyPr>
          <a:lstStyle/>
          <a:p>
            <a:r>
              <a:rPr lang="en-US" dirty="0" smtClean="0"/>
              <a:t>describe the impact of events such as the Gulf of Tonkin Resolution and the War Powers Act on the relationship between the legislative and executive branches of government.[USH.20A]</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UNITED STATES HISTORY SINCE 1877</a:t>
            </a:r>
            <a:endParaRPr lang="en-US" dirty="0"/>
          </a:p>
        </p:txBody>
      </p:sp>
    </p:spTree>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77500" lnSpcReduction="20000"/>
          </a:bodyPr>
          <a:lstStyle/>
          <a:p>
            <a:r>
              <a:rPr lang="en-US" dirty="0" smtClean="0"/>
              <a:t>evaluate the impact of relationships among the legislative, executive, and judicial branches of government, including Franklin D. Roosevelt's attempt to increase the number of U.S. Supreme Court justices and the presidential election of 2000.[USH.20B]</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UNITED STATES HISTORY SINCE 1877</a:t>
            </a:r>
            <a:endParaRPr lang="en-US" dirty="0"/>
          </a:p>
        </p:txBody>
      </p:sp>
    </p:spTree>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77500" lnSpcReduction="20000"/>
          </a:bodyPr>
          <a:lstStyle/>
          <a:p>
            <a:r>
              <a:rPr lang="en-US" dirty="0" smtClean="0"/>
              <a:t>analyze the effects of landmark U.S. Supreme Court decisions, including Brown v. Board of Education, and other U.S. Supreme Court decisions such as </a:t>
            </a:r>
            <a:r>
              <a:rPr lang="en-US" dirty="0" err="1" smtClean="0"/>
              <a:t>Plessy</a:t>
            </a:r>
            <a:r>
              <a:rPr lang="en-US" dirty="0" smtClean="0"/>
              <a:t> v. Ferguson, Hernandez v. Texas, Tinker v. Des Moines, Wisconsin v. Yoder, and White v. </a:t>
            </a:r>
            <a:r>
              <a:rPr lang="en-US" dirty="0" err="1" smtClean="0"/>
              <a:t>Regester</a:t>
            </a:r>
            <a:r>
              <a:rPr lang="en-US" dirty="0" smtClean="0"/>
              <a:t>.[USH.21A]</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UNITED STATES HISTORY SINCE 1877</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77500" lnSpcReduction="20000"/>
          </a:bodyPr>
          <a:lstStyle/>
          <a:p>
            <a:r>
              <a:rPr lang="en-US" dirty="0" smtClean="0"/>
              <a:t>analyze economic issues such as industrialization, the growth of railroads, the growth of labor unions, farm issues, the cattle industry boom, the rise of entrepreneurship, free enterprise, and the pros and cons of big business.[USH.3B]</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UNITED STATES HISTORY SINCE 1877</a:t>
            </a:r>
            <a:endParaRPr lang="en-US" dirty="0"/>
          </a:p>
        </p:txBody>
      </p:sp>
    </p:spTree>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smtClean="0"/>
              <a:t>discuss historical reasons why the constitution has been amended.[USH.21B]</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UNITED STATES HISTORY SINCE 1877</a:t>
            </a:r>
            <a:endParaRPr lang="en-US" dirty="0"/>
          </a:p>
        </p:txBody>
      </p:sp>
    </p:spTree>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smtClean="0"/>
              <a:t>evaluate constitutional change in terms of strict construction versus judicial interpretation.[USH.21C]</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UNITED STATES HISTORY SINCE 1877</a:t>
            </a:r>
            <a:endParaRPr lang="en-US" dirty="0"/>
          </a:p>
        </p:txBody>
      </p:sp>
    </p:spTree>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92500"/>
          </a:bodyPr>
          <a:lstStyle/>
          <a:p>
            <a:r>
              <a:rPr lang="en-US" dirty="0" smtClean="0"/>
              <a:t>discuss Alexis de </a:t>
            </a:r>
            <a:r>
              <a:rPr lang="en-US" dirty="0" err="1" smtClean="0"/>
              <a:t>Tocqueville's</a:t>
            </a:r>
            <a:r>
              <a:rPr lang="en-US" dirty="0" smtClean="0"/>
              <a:t> five values crucial to America's success as a constitutional republic: liberty, egalitarianism, individualism, populism, and laissez-faire.[USH.22A]</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UNITED STATES HISTORY SINCE 1877</a:t>
            </a:r>
            <a:endParaRPr lang="en-US" dirty="0"/>
          </a:p>
        </p:txBody>
      </p:sp>
    </p:spTree>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smtClean="0"/>
              <a:t>describe how the American values identified by Alexis de Tocqueville are different and unique from those of other nations.[USH.22B]</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UNITED STATES HISTORY SINCE 1877</a:t>
            </a:r>
            <a:endParaRPr lang="en-US" dirty="0"/>
          </a:p>
        </p:txBody>
      </p:sp>
    </p:spTree>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lnSpcReduction="10000"/>
          </a:bodyPr>
          <a:lstStyle/>
          <a:p>
            <a:r>
              <a:rPr lang="en-US" dirty="0" smtClean="0"/>
              <a:t>describe U.S. citizens as people from numerous places throughout the world who hold a common bond in standing for certain self-evident truths.[USH.22C]</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UNITED STATES HISTORY SINCE 1877</a:t>
            </a:r>
            <a:endParaRPr lang="en-US" dirty="0"/>
          </a:p>
        </p:txBody>
      </p:sp>
    </p:spTree>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85000" lnSpcReduction="10000"/>
          </a:bodyPr>
          <a:lstStyle/>
          <a:p>
            <a:r>
              <a:rPr lang="en-US" dirty="0" smtClean="0"/>
              <a:t>identify and analyze methods of expanding the right to participate in the democratic process, including lobbying, non-violent protesting, litigation, and amendments to the U.S. Constitution.[USH.23A]</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UNITED STATES HISTORY SINCE 1877</a:t>
            </a:r>
            <a:endParaRPr lang="en-US" dirty="0"/>
          </a:p>
        </p:txBody>
      </p:sp>
    </p:spTree>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85000" lnSpcReduction="10000"/>
          </a:bodyPr>
          <a:lstStyle/>
          <a:p>
            <a:r>
              <a:rPr lang="en-US" dirty="0" smtClean="0"/>
              <a:t>evaluate various means of achieving equality of political rights, including the 19th, 24th, and 26th amendments and congressional acts such as the American Indian Citizenship Act of 1924.[USH.23B]</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UNITED STATES HISTORY SINCE 1877</a:t>
            </a:r>
            <a:endParaRPr lang="en-US" dirty="0"/>
          </a:p>
        </p:txBody>
      </p:sp>
    </p:spTree>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92500"/>
          </a:bodyPr>
          <a:lstStyle/>
          <a:p>
            <a:r>
              <a:rPr lang="en-US" dirty="0" smtClean="0"/>
              <a:t>explain how participation in the democratic process reflects our national ethos, patriotism, and civic responsibility as well as our progress to build a "more perfect union."[USH.23C]</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UNITED STATES HISTORY SINCE 1877</a:t>
            </a:r>
            <a:endParaRPr lang="en-US" dirty="0"/>
          </a:p>
        </p:txBody>
      </p:sp>
    </p:spTree>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smtClean="0"/>
              <a:t>describe qualities of effective leadership.[USH.24A]</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UNITED STATES HISTORY SINCE 1877</a:t>
            </a:r>
            <a:endParaRPr lang="en-US" dirty="0"/>
          </a:p>
        </p:txBody>
      </p:sp>
    </p:spTree>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85000" lnSpcReduction="10000"/>
          </a:bodyPr>
          <a:lstStyle/>
          <a:p>
            <a:r>
              <a:rPr lang="en-US" dirty="0" smtClean="0"/>
              <a:t>evaluate the contributions of significant political and social leaders in the United States such as Andrew Carnegie, </a:t>
            </a:r>
            <a:r>
              <a:rPr lang="en-US" dirty="0" err="1" smtClean="0"/>
              <a:t>Thurgood</a:t>
            </a:r>
            <a:r>
              <a:rPr lang="en-US" dirty="0" smtClean="0"/>
              <a:t> Marshall, Billy Graham, Barry Goldwater, Sandra Day O'Connor, and Hillary Clinton.[USH.24B]</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UNITED STATES HISTORY SINCE 1877</a:t>
            </a:r>
            <a:endParaRPr lang="en-US" dirty="0"/>
          </a:p>
        </p:txBody>
      </p:sp>
    </p:spTree>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77</TotalTime>
  <Words>4356</Words>
  <Application>Microsoft Office PowerPoint</Application>
  <PresentationFormat>On-screen Show (4:3)</PresentationFormat>
  <Paragraphs>346</Paragraphs>
  <Slides>115</Slides>
  <Notes>1</Notes>
  <HiddenSlides>0</HiddenSlides>
  <MMClips>0</MMClips>
  <ScaleCrop>false</ScaleCrop>
  <HeadingPairs>
    <vt:vector size="4" baseType="variant">
      <vt:variant>
        <vt:lpstr>Theme</vt:lpstr>
      </vt:variant>
      <vt:variant>
        <vt:i4>1</vt:i4>
      </vt:variant>
      <vt:variant>
        <vt:lpstr>Slide Titles</vt:lpstr>
      </vt:variant>
      <vt:variant>
        <vt:i4>115</vt:i4>
      </vt:variant>
    </vt:vector>
  </HeadingPairs>
  <TitlesOfParts>
    <vt:vector size="116" baseType="lpstr">
      <vt:lpstr>Office Theme</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lpstr>Slide 26</vt:lpstr>
      <vt:lpstr>Slide 27</vt:lpstr>
      <vt:lpstr>Slide 28</vt:lpstr>
      <vt:lpstr>Slide 29</vt:lpstr>
      <vt:lpstr>Slide 30</vt:lpstr>
      <vt:lpstr>Slide 31</vt:lpstr>
      <vt:lpstr>Slide 32</vt:lpstr>
      <vt:lpstr>Slide 33</vt:lpstr>
      <vt:lpstr>Slide 34</vt:lpstr>
      <vt:lpstr>Slide 35</vt:lpstr>
      <vt:lpstr>Slide 36</vt:lpstr>
      <vt:lpstr>Slide 37</vt:lpstr>
      <vt:lpstr>Slide 38</vt:lpstr>
      <vt:lpstr>Slide 39</vt:lpstr>
      <vt:lpstr>Slide 40</vt:lpstr>
      <vt:lpstr>Slide 41</vt:lpstr>
      <vt:lpstr>Slide 42</vt:lpstr>
      <vt:lpstr>Slide 43</vt:lpstr>
      <vt:lpstr>Slide 44</vt:lpstr>
      <vt:lpstr>Slide 45</vt:lpstr>
      <vt:lpstr>Slide 46</vt:lpstr>
      <vt:lpstr>Slide 47</vt:lpstr>
      <vt:lpstr>Slide 48</vt:lpstr>
      <vt:lpstr>Slide 49</vt:lpstr>
      <vt:lpstr>Slide 50</vt:lpstr>
      <vt:lpstr>Slide 51</vt:lpstr>
      <vt:lpstr>Slide 52</vt:lpstr>
      <vt:lpstr>Slide 53</vt:lpstr>
      <vt:lpstr>Slide 54</vt:lpstr>
      <vt:lpstr>Slide 55</vt:lpstr>
      <vt:lpstr>Slide 56</vt:lpstr>
      <vt:lpstr>Slide 57</vt:lpstr>
      <vt:lpstr>Slide 58</vt:lpstr>
      <vt:lpstr>Slide 59</vt:lpstr>
      <vt:lpstr>Slide 60</vt:lpstr>
      <vt:lpstr>Slide 61</vt:lpstr>
      <vt:lpstr>Slide 62</vt:lpstr>
      <vt:lpstr>Slide 63</vt:lpstr>
      <vt:lpstr>Slide 64</vt:lpstr>
      <vt:lpstr>Slide 65</vt:lpstr>
      <vt:lpstr>Slide 66</vt:lpstr>
      <vt:lpstr>Slide 67</vt:lpstr>
      <vt:lpstr>Slide 68</vt:lpstr>
      <vt:lpstr>Slide 69</vt:lpstr>
      <vt:lpstr>Slide 70</vt:lpstr>
      <vt:lpstr>Slide 71</vt:lpstr>
      <vt:lpstr>Slide 72</vt:lpstr>
      <vt:lpstr>Slide 73</vt:lpstr>
      <vt:lpstr>Slide 74</vt:lpstr>
      <vt:lpstr>Slide 75</vt:lpstr>
      <vt:lpstr>Slide 76</vt:lpstr>
      <vt:lpstr>Slide 77</vt:lpstr>
      <vt:lpstr>Slide 78</vt:lpstr>
      <vt:lpstr>Slide 79</vt:lpstr>
      <vt:lpstr>Slide 80</vt:lpstr>
      <vt:lpstr>Slide 81</vt:lpstr>
      <vt:lpstr>Slide 82</vt:lpstr>
      <vt:lpstr>Slide 83</vt:lpstr>
      <vt:lpstr>Slide 84</vt:lpstr>
      <vt:lpstr>Slide 85</vt:lpstr>
      <vt:lpstr>Slide 86</vt:lpstr>
      <vt:lpstr>Slide 87</vt:lpstr>
      <vt:lpstr>Slide 88</vt:lpstr>
      <vt:lpstr>Slide 89</vt:lpstr>
      <vt:lpstr>Slide 90</vt:lpstr>
      <vt:lpstr>Slide 91</vt:lpstr>
      <vt:lpstr>Slide 92</vt:lpstr>
      <vt:lpstr>Slide 93</vt:lpstr>
      <vt:lpstr>Slide 94</vt:lpstr>
      <vt:lpstr>Slide 95</vt:lpstr>
      <vt:lpstr>Slide 96</vt:lpstr>
      <vt:lpstr>Slide 97</vt:lpstr>
      <vt:lpstr>Slide 98</vt:lpstr>
      <vt:lpstr>Slide 99</vt:lpstr>
      <vt:lpstr>Slide 100</vt:lpstr>
      <vt:lpstr>Slide 101</vt:lpstr>
      <vt:lpstr>Slide 102</vt:lpstr>
      <vt:lpstr>Slide 103</vt:lpstr>
      <vt:lpstr>Slide 104</vt:lpstr>
      <vt:lpstr>Slide 105</vt:lpstr>
      <vt:lpstr>Slide 106</vt:lpstr>
      <vt:lpstr>Slide 107</vt:lpstr>
      <vt:lpstr>Slide 108</vt:lpstr>
      <vt:lpstr>Slide 109</vt:lpstr>
      <vt:lpstr>Slide 110</vt:lpstr>
      <vt:lpstr>Slide 111</vt:lpstr>
      <vt:lpstr>Slide 112</vt:lpstr>
      <vt:lpstr>Slide 113</vt:lpstr>
      <vt:lpstr>Slide 114</vt:lpstr>
      <vt:lpstr>Slide 115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Caviness, Crysten</dc:creator>
  <cp:lastModifiedBy>Internal User</cp:lastModifiedBy>
  <cp:revision>11</cp:revision>
  <dcterms:created xsi:type="dcterms:W3CDTF">2014-10-20T16:17:28Z</dcterms:created>
  <dcterms:modified xsi:type="dcterms:W3CDTF">2014-11-17T19:55:42Z</dcterms:modified>
</cp:coreProperties>
</file>